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70" r:id="rId9"/>
    <p:sldId id="272" r:id="rId10"/>
    <p:sldId id="276" r:id="rId11"/>
    <p:sldId id="282" r:id="rId12"/>
    <p:sldId id="283" r:id="rId13"/>
    <p:sldId id="281" r:id="rId14"/>
    <p:sldId id="277" r:id="rId15"/>
    <p:sldId id="284" r:id="rId16"/>
    <p:sldId id="273" r:id="rId17"/>
    <p:sldId id="291" r:id="rId18"/>
    <p:sldId id="280" r:id="rId19"/>
    <p:sldId id="287" r:id="rId20"/>
    <p:sldId id="289" r:id="rId21"/>
    <p:sldId id="288" r:id="rId22"/>
    <p:sldId id="290" r:id="rId23"/>
    <p:sldId id="285" r:id="rId24"/>
    <p:sldId id="274" r:id="rId25"/>
    <p:sldId id="262" r:id="rId26"/>
    <p:sldId id="275" r:id="rId27"/>
    <p:sldId id="265" r:id="rId28"/>
    <p:sldId id="267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3D1A9-31BB-463A-A2FC-4DB5F7D37EEF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0B7F5-C86A-41C3-8141-EB5B076520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175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516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069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9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92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55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06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86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28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546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0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17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B13BA-7832-4CD4-8A43-EFB9793A84EE}" type="datetimeFigureOut">
              <a:rPr lang="ru-RU" smtClean="0"/>
              <a:t>15.04.2022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0D8A0-C171-46FA-BA76-10108CD200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5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new.dop.mosreg.ru/images/events/cover/9996f1a419c0530b22e012d4b419d6e7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664"/>
            <a:ext cx="12192001" cy="683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0877590">
            <a:off x="3714142" y="4635046"/>
            <a:ext cx="6221779" cy="2956411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Бодрость, здоровье </a:t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всем придает         </a:t>
            </a:r>
            <a:b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Все, кто активен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и кто не ленится, </a:t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Могут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спортом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легко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подружиться.</a:t>
            </a:r>
            <a:b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0927744">
            <a:off x="1141571" y="2315536"/>
            <a:ext cx="9723162" cy="2701613"/>
          </a:xfrm>
        </p:spPr>
        <p:txBody>
          <a:bodyPr>
            <a:noAutofit/>
          </a:bodyPr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Спорт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жизнь.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Это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легкость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движенья. </a:t>
            </a:r>
          </a:p>
          <a:p>
            <a:pPr algn="l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вызывает у всех </a:t>
            </a:r>
          </a:p>
          <a:p>
            <a:pPr algn="l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уваженье.</a:t>
            </a:r>
          </a:p>
          <a:p>
            <a:pPr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продвигает </a:t>
            </a: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вверх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вперед.</a:t>
            </a:r>
            <a:b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– образовательная деятельность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79" y="1302489"/>
            <a:ext cx="2768169" cy="2076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79" y="2678436"/>
            <a:ext cx="2572702" cy="19295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9" t="11859" b="26103"/>
          <a:stretch/>
        </p:blipFill>
        <p:spPr>
          <a:xfrm>
            <a:off x="8308823" y="1164280"/>
            <a:ext cx="2070100" cy="30283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6250" b="19792"/>
          <a:stretch/>
        </p:blipFill>
        <p:spPr>
          <a:xfrm>
            <a:off x="9545589" y="3429000"/>
            <a:ext cx="1761332" cy="27051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5975" b="20806"/>
          <a:stretch/>
        </p:blipFill>
        <p:spPr>
          <a:xfrm>
            <a:off x="5172560" y="1572895"/>
            <a:ext cx="2413000" cy="30099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8" b="25000"/>
          <a:stretch/>
        </p:blipFill>
        <p:spPr>
          <a:xfrm>
            <a:off x="4026143" y="4009525"/>
            <a:ext cx="2805113" cy="286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2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Утренняя гимнастика и физкультминутки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33"/>
          <a:stretch/>
        </p:blipFill>
        <p:spPr>
          <a:xfrm rot="21062350">
            <a:off x="946170" y="1489057"/>
            <a:ext cx="3035300" cy="1943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0" r="14126"/>
          <a:stretch/>
        </p:blipFill>
        <p:spPr>
          <a:xfrm rot="21338030">
            <a:off x="7848599" y="3898900"/>
            <a:ext cx="3149601" cy="22211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17187"/>
          <a:stretch/>
        </p:blipFill>
        <p:spPr>
          <a:xfrm rot="694358">
            <a:off x="7766049" y="1457704"/>
            <a:ext cx="3314700" cy="24090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366" y="1149709"/>
            <a:ext cx="2557239" cy="19179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3" y="3042974"/>
            <a:ext cx="2883672" cy="21627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95">
            <a:off x="950377" y="3782233"/>
            <a:ext cx="3803393" cy="21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и соревнования 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свежем воздухе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7074">
            <a:off x="936844" y="2066758"/>
            <a:ext cx="3239225" cy="24294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0081">
            <a:off x="7596602" y="1908745"/>
            <a:ext cx="3531396" cy="2648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953" y="3046877"/>
            <a:ext cx="4364327" cy="245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праздники и развлечения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542">
            <a:off x="869397" y="1319460"/>
            <a:ext cx="2693458" cy="20200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1518">
            <a:off x="2424936" y="3060525"/>
            <a:ext cx="2711450" cy="20335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4369">
            <a:off x="320043" y="3701377"/>
            <a:ext cx="2894938" cy="21712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41"/>
          <a:stretch/>
        </p:blipFill>
        <p:spPr>
          <a:xfrm>
            <a:off x="5602523" y="1252791"/>
            <a:ext cx="2633779" cy="32429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/>
          <a:stretch/>
        </p:blipFill>
        <p:spPr>
          <a:xfrm>
            <a:off x="5150236" y="3711422"/>
            <a:ext cx="1826193" cy="27525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85" y="4398609"/>
            <a:ext cx="4066088" cy="196951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20042"/>
          <a:stretch/>
        </p:blipFill>
        <p:spPr>
          <a:xfrm rot="788516">
            <a:off x="8665725" y="1552211"/>
            <a:ext cx="2501900" cy="22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Физкультурный праздник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«Малые летние олимпийские игры в детском саду»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J:\фото + текст малые олимпийские игры2021\IMG-93c9af62f58bc9c607243ec6509415fd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158" y="1355722"/>
            <a:ext cx="1915163" cy="253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J:\фото + текст малые олимпийские игры2021\IMG-8ec8457511e20a4082a3dea65b14094b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0" y="2055813"/>
            <a:ext cx="1885950" cy="2519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J:\фото + текст малые олимпийские игры2021\IMG-21177c09aea2834973482ec274a51566-V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"/>
          <a:stretch/>
        </p:blipFill>
        <p:spPr bwMode="auto">
          <a:xfrm>
            <a:off x="6546690" y="1338497"/>
            <a:ext cx="2154397" cy="253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J:\фото + текст малые олимпийские игры2021\IMG-34114863927e2d53c3f9208f300f501a-V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t="15478" r="3903" b="4733"/>
          <a:stretch/>
        </p:blipFill>
        <p:spPr bwMode="auto">
          <a:xfrm>
            <a:off x="1616550" y="3919455"/>
            <a:ext cx="2166616" cy="22140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J:\фото + текст малые олимпийские игры2021\IMG-b58c9bd2f13ef8b249bb5b12708d1e42-V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79" y="2055813"/>
            <a:ext cx="2266628" cy="221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J:\фото + текст малые олимпийские игры2021\IMG-a7394094a077485d5b72914e3ba6e819-V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16494"/>
          <a:stretch/>
        </p:blipFill>
        <p:spPr bwMode="auto">
          <a:xfrm>
            <a:off x="8449761" y="3870242"/>
            <a:ext cx="2261306" cy="22632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J:\фото + текст малые олимпийские игры2021\IMG-d2d3850f7a498e42a94874d5dda4dfd3-V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769" y="3261832"/>
            <a:ext cx="3963034" cy="2863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75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 с подручным (нестандартным) материалом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70" y="1300477"/>
            <a:ext cx="3902430" cy="21951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6"/>
          <a:stretch/>
        </p:blipFill>
        <p:spPr>
          <a:xfrm>
            <a:off x="2263584" y="2921595"/>
            <a:ext cx="2386013" cy="3289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14815" r="11152" b="17963"/>
          <a:stretch/>
        </p:blipFill>
        <p:spPr>
          <a:xfrm>
            <a:off x="5494311" y="1347524"/>
            <a:ext cx="2540000" cy="384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710" y="3878584"/>
            <a:ext cx="3818090" cy="21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001556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Фотоотчет в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номинации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«Семейные спортивные традиции»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07" y="2159000"/>
            <a:ext cx="3454580" cy="2590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235" y="3454467"/>
            <a:ext cx="3602565" cy="27019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178" y="2515908"/>
            <a:ext cx="2654042" cy="353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виды спорта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4" b="23560"/>
          <a:stretch/>
        </p:blipFill>
        <p:spPr>
          <a:xfrm>
            <a:off x="1120839" y="937460"/>
            <a:ext cx="2248346" cy="29387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b="20544"/>
          <a:stretch/>
        </p:blipFill>
        <p:spPr>
          <a:xfrm>
            <a:off x="5979099" y="2959170"/>
            <a:ext cx="2126104" cy="33074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685" y="890631"/>
            <a:ext cx="2364457" cy="20496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67" y="2635667"/>
            <a:ext cx="2282984" cy="3630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88" y="3079783"/>
            <a:ext cx="2444118" cy="30662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326" y="1387987"/>
            <a:ext cx="2716969" cy="20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5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Велоспорт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8" b="28148"/>
          <a:stretch/>
        </p:blipFill>
        <p:spPr>
          <a:xfrm>
            <a:off x="1177651" y="3852070"/>
            <a:ext cx="2536878" cy="24637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9" r="27935"/>
          <a:stretch/>
        </p:blipFill>
        <p:spPr>
          <a:xfrm>
            <a:off x="7826630" y="3429000"/>
            <a:ext cx="1879601" cy="2679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3" y="1852217"/>
            <a:ext cx="2692397" cy="20192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8" t="10574" r="35972" b="1"/>
          <a:stretch/>
        </p:blipFill>
        <p:spPr>
          <a:xfrm>
            <a:off x="3526580" y="1396206"/>
            <a:ext cx="1597828" cy="26741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82" b="11718"/>
          <a:stretch/>
        </p:blipFill>
        <p:spPr>
          <a:xfrm>
            <a:off x="6910702" y="1348781"/>
            <a:ext cx="1718593" cy="24221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1" b="8657"/>
          <a:stretch/>
        </p:blipFill>
        <p:spPr>
          <a:xfrm>
            <a:off x="5056447" y="3300016"/>
            <a:ext cx="1889491" cy="29090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983" y="1785433"/>
            <a:ext cx="1866683" cy="24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5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гимнастика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32" y="867680"/>
            <a:ext cx="3418446" cy="25638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/>
          <a:stretch/>
        </p:blipFill>
        <p:spPr>
          <a:xfrm>
            <a:off x="8755933" y="716788"/>
            <a:ext cx="2621163" cy="26780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7" b="33382"/>
          <a:stretch/>
        </p:blipFill>
        <p:spPr>
          <a:xfrm>
            <a:off x="8118816" y="3616142"/>
            <a:ext cx="2356814" cy="26828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/>
          <a:stretch/>
        </p:blipFill>
        <p:spPr>
          <a:xfrm>
            <a:off x="2097548" y="3616142"/>
            <a:ext cx="2646496" cy="24956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910" y="1752642"/>
            <a:ext cx="2654894" cy="35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4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726141"/>
            <a:ext cx="10515600" cy="9645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28 г. Кузнецка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(МБДОУ ДС № 28 г. Кузнецка)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2493744"/>
            <a:ext cx="6096000" cy="1716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роектная деятельность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физическому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воспитанию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старшего дошкольного возраста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группы компенсирующей направленности № 9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тему «Движение – путь к здоровью»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43001" y="2835697"/>
            <a:ext cx="9923928" cy="3457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Подготовили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воспитатели: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Ивлиева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Ю.В.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Каденкова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С.Н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 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76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отдых на воде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153" y="2279719"/>
            <a:ext cx="3293693" cy="329369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03" y="1131772"/>
            <a:ext cx="2952750" cy="3937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946" y="1198035"/>
            <a:ext cx="2913885" cy="38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7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371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двигательная активность детей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085" y="1085821"/>
            <a:ext cx="2266950" cy="3022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46" y="1027906"/>
            <a:ext cx="2305770" cy="307436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" t="12702" r="4578" b="24334"/>
          <a:stretch/>
        </p:blipFill>
        <p:spPr>
          <a:xfrm>
            <a:off x="9193760" y="1498600"/>
            <a:ext cx="2160040" cy="3264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15" y="4089175"/>
            <a:ext cx="2833359" cy="212502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1"/>
          <a:stretch/>
        </p:blipFill>
        <p:spPr>
          <a:xfrm>
            <a:off x="4123662" y="1857654"/>
            <a:ext cx="2353699" cy="359973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29" y="3429000"/>
            <a:ext cx="2088896" cy="278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1598"/>
          <a:stretch/>
        </p:blipFill>
        <p:spPr>
          <a:xfrm rot="284466">
            <a:off x="7968872" y="1786754"/>
            <a:ext cx="3000709" cy="4035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25186" r="14825" b="6851"/>
          <a:stretch/>
        </p:blipFill>
        <p:spPr>
          <a:xfrm>
            <a:off x="5129498" y="708490"/>
            <a:ext cx="2677715" cy="43131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7" y="708490"/>
            <a:ext cx="3197273" cy="42630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5676">
            <a:off x="2295103" y="3407199"/>
            <a:ext cx="3588593" cy="26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8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artinkin.net/uploads/posts/2021-01/1610511522_16-p-fon-dlya-prezentatsii-po-zozh-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835900" cy="9999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в фитнес клубе «МАНГО»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2037" r="1806" b="20926"/>
          <a:stretch/>
        </p:blipFill>
        <p:spPr>
          <a:xfrm>
            <a:off x="5359073" y="3141316"/>
            <a:ext cx="4406397" cy="27174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8889" b="21852"/>
          <a:stretch/>
        </p:blipFill>
        <p:spPr>
          <a:xfrm>
            <a:off x="387280" y="3061642"/>
            <a:ext cx="4584514" cy="27970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46"/>
          <a:stretch/>
        </p:blipFill>
        <p:spPr>
          <a:xfrm>
            <a:off x="2977758" y="1365124"/>
            <a:ext cx="3556784" cy="23097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21" y="365125"/>
            <a:ext cx="2265628" cy="320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3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5118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Фотоотчет в номинации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«Занятия профессиональным спортом в системе дополнительного образования»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751" y="2442473"/>
            <a:ext cx="2826544" cy="3768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8" y="2442473"/>
            <a:ext cx="2693287" cy="35963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58" y="2442474"/>
            <a:ext cx="2442633" cy="36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0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6146" name="Picture 2" descr="https://catherineasquithgallery.com/uploads/posts/2021-03/1614851721_161-p-foni-dlya-oformleniya-stendov-v-shkolakh-2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7463" y="1249494"/>
            <a:ext cx="2756956" cy="2067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3"/>
          <a:stretch/>
        </p:blipFill>
        <p:spPr>
          <a:xfrm>
            <a:off x="2452715" y="3589596"/>
            <a:ext cx="996704" cy="1909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5" r="13457" b="15185"/>
          <a:stretch/>
        </p:blipFill>
        <p:spPr>
          <a:xfrm>
            <a:off x="7431882" y="868213"/>
            <a:ext cx="2059777" cy="2816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" t="27652" r="15328" b="18286"/>
          <a:stretch/>
        </p:blipFill>
        <p:spPr>
          <a:xfrm>
            <a:off x="5083569" y="909722"/>
            <a:ext cx="2055020" cy="2756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8" t="13836" r="10483" b="28302"/>
          <a:stretch/>
        </p:blipFill>
        <p:spPr>
          <a:xfrm>
            <a:off x="9751218" y="1436714"/>
            <a:ext cx="2021682" cy="2021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7" b="12407"/>
          <a:stretch/>
        </p:blipFill>
        <p:spPr>
          <a:xfrm>
            <a:off x="3667875" y="3589596"/>
            <a:ext cx="1063666" cy="18551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3" b="10936"/>
          <a:stretch/>
        </p:blipFill>
        <p:spPr>
          <a:xfrm>
            <a:off x="4949997" y="3589595"/>
            <a:ext cx="1107880" cy="18551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" b="16482"/>
          <a:stretch/>
        </p:blipFill>
        <p:spPr>
          <a:xfrm>
            <a:off x="6146801" y="3606800"/>
            <a:ext cx="1099824" cy="18379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2" t="17914" r="16071"/>
          <a:stretch/>
        </p:blipFill>
        <p:spPr>
          <a:xfrm>
            <a:off x="307569" y="1625819"/>
            <a:ext cx="2075659" cy="189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этап.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результата проектной 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223447"/>
              </p:ext>
            </p:extLst>
          </p:nvPr>
        </p:nvGraphicFramePr>
        <p:xfrm>
          <a:off x="2103120" y="1306287"/>
          <a:ext cx="7929157" cy="48742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1043">
                  <a:extLst>
                    <a:ext uri="{9D8B030D-6E8A-4147-A177-3AD203B41FA5}">
                      <a16:colId xmlns:a16="http://schemas.microsoft.com/office/drawing/2014/main" val="3732272376"/>
                    </a:ext>
                  </a:extLst>
                </a:gridCol>
                <a:gridCol w="1921043">
                  <a:extLst>
                    <a:ext uri="{9D8B030D-6E8A-4147-A177-3AD203B41FA5}">
                      <a16:colId xmlns:a16="http://schemas.microsoft.com/office/drawing/2014/main" val="2292710144"/>
                    </a:ext>
                  </a:extLst>
                </a:gridCol>
                <a:gridCol w="1921043">
                  <a:extLst>
                    <a:ext uri="{9D8B030D-6E8A-4147-A177-3AD203B41FA5}">
                      <a16:colId xmlns:a16="http://schemas.microsoft.com/office/drawing/2014/main" val="3197361766"/>
                    </a:ext>
                  </a:extLst>
                </a:gridCol>
                <a:gridCol w="1083014">
                  <a:extLst>
                    <a:ext uri="{9D8B030D-6E8A-4147-A177-3AD203B41FA5}">
                      <a16:colId xmlns:a16="http://schemas.microsoft.com/office/drawing/2014/main" val="423855115"/>
                    </a:ext>
                  </a:extLst>
                </a:gridCol>
                <a:gridCol w="1083014">
                  <a:extLst>
                    <a:ext uri="{9D8B030D-6E8A-4147-A177-3AD203B41FA5}">
                      <a16:colId xmlns:a16="http://schemas.microsoft.com/office/drawing/2014/main" val="604641917"/>
                    </a:ext>
                  </a:extLst>
                </a:gridCol>
              </a:tblGrid>
              <a:tr h="612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Начало 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Конец года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850198717"/>
                  </a:ext>
                </a:extLst>
              </a:tr>
              <a:tr h="50660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Компетентность в области физического развития и здоровья 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родители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52%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88%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3552351753"/>
                  </a:ext>
                </a:extLst>
              </a:tr>
              <a:tr h="6513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дети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66%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140271675"/>
                  </a:ext>
                </a:extLst>
              </a:tr>
              <a:tr h="47946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Соблюдение двигательного режима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детском саду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2632269024"/>
                  </a:ext>
                </a:extLst>
              </a:tr>
              <a:tr h="588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дома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4182673457"/>
                  </a:ext>
                </a:extLst>
              </a:tr>
              <a:tr h="40528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Занятия в системе дополнительного образования (футбол, танцы, плавание, спортивная гимнастика)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дети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Любительский спорт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79%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2357662327"/>
                  </a:ext>
                </a:extLst>
              </a:tr>
              <a:tr h="40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Профессиональный спорт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565992865"/>
                  </a:ext>
                </a:extLst>
              </a:tr>
              <a:tr h="405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взрослые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Любительский спорт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44%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1727605565"/>
                  </a:ext>
                </a:extLst>
              </a:tr>
              <a:tr h="408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Профессиональный спорт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3%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25%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2202476754"/>
                  </a:ext>
                </a:extLst>
              </a:tr>
              <a:tr h="408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Регистрация детей на сайте ГТО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дети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</a:rPr>
                        <a:t>0%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51%</a:t>
                      </a: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320" marR="58320" marT="0" marB="0"/>
                </a:tc>
                <a:extLst>
                  <a:ext uri="{0D108BD9-81ED-4DB2-BD59-A6C34878D82A}">
                    <a16:rowId xmlns:a16="http://schemas.microsoft.com/office/drawing/2014/main" val="235211527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228975" y="1816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3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drasler.ru/wp-content/uploads/2019/05/%D0%9A%D0%B0%D1%80%D1%82%D0%B8%D0%BD%D0%BA%D0%B8-%D0%BE-%D0%B7%D0%B4%D0%BE%D1%80%D0%BE%D0%B2%D1%8C%D0%B5-%D0%BE-%D1%81%D0%BF%D0%BE%D1%80%D1%82%D0%B5-%D0%B4%D0%BB%D1%8F-%D0%B4%D0%B5%D1%82%D0%B5%D0%B9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79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ds04.infourok.ru/uploads/ex/0e0d/000bba54-90cb67cc/img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5715001"/>
            <a:ext cx="10515600" cy="1321454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3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89211" y="801229"/>
            <a:ext cx="10098741" cy="6027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Паспорт </a:t>
            </a:r>
            <a:r>
              <a:rPr lang="ru-RU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Тип проекта: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информационно – познавательный, оздоровительный.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Вид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проекта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сотрудничество 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Время реализации: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долгосрочный (2021-2022 учебный год).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 участников: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старший дошкольный возраст (5-6 лет).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 проекта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дети, воспитатели, родители.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Форма работы: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групповая, индивидуальная.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Разработчики: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воспитатель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Ивлиева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Ю.В., воспитатель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Каденкова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С.Н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Образовательная область: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физическое развитие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Области интеграции: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познавательное развитие, речевое развитие, художественно-эстетическое развитие, социально-коммуникативное развитие.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2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9800" y="801229"/>
            <a:ext cx="10414000" cy="6308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Новизна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 через приобщение взрослых и детей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ежедневной двигательной активности,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занятиям физкультурой и спортом.</a:t>
            </a: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Способствовать сохранению и укреплению физического здоровья детей через совместную двигательно-игровую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агитационно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просветительскую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деятельность родителей  и детей .</a:t>
            </a:r>
            <a:endParaRPr lang="ru-RU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7200"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в сохранении и укреплении физического здоровья всех участников педагогического процесса: педагогов, детей, родителей: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представлений о здоровье и здоровом образе жизни;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расширение знаний детей и родителей о физкультуре и спорте.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условий для физического развития детей и расширение двигательных возможностей ребенка благодаря: 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соблюдению двигательного режима в условиях детского сада и дома;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записи в спортивные кружки и секции детского сада и города;</a:t>
            </a:r>
          </a:p>
          <a:p>
            <a:pPr marL="342900" lvl="0" indent="-342900" algn="just">
              <a:buFont typeface="+mj-lt"/>
              <a:buAutoNum type="alphaLcParenR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обогащение физкультурного центра пособиями и физкультурным оборудованием. 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 жизни: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развитие активных форм семейного досуга и спортивных традиций семьи;</a:t>
            </a:r>
          </a:p>
          <a:p>
            <a:pPr indent="4572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к спорту родителей и педагогов.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положительной мотивации к занятиям спортом, здоровому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 всех участников педагогического процесса путем развития сотрудничества детского сада и семьи и установление партнерских взаимоотношений родителей и детей.</a:t>
            </a:r>
          </a:p>
          <a:p>
            <a:pPr indent="457200" algn="just"/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62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8199" y="799627"/>
            <a:ext cx="10322859" cy="4172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методы и формы реализации проекта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Опрос, анкетирование, тестирование родителей, личные беседы.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Познавательные формы: тематические и индивидуальные консультации с родителями, НОД с детьми, беседы, презентации,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чтение художественной литературы, организация тематических выставок. 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Практические формы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непрерывно – образовательная деятельность по 5 ОО ФГОС,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НОД по физическому развитию, совместные развлечения, спортивные досуги, посещение кружков и секций,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П/И 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нетрадиционным оборудованием, самостоятельная двигательная активность детей.</a:t>
            </a:r>
            <a:endParaRPr lang="ru-RU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150"/>
              </a:spcBef>
              <a:spcAft>
                <a:spcPts val="150"/>
              </a:spcAft>
              <a:buFont typeface="Wingdings" panose="05000000000000000000" pitchFamily="2" charset="2"/>
              <a:buChar char="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Наглядно-информационные формы: родительские уголки, включающие: объявления, рекламы, информационные листы, памятки для родителей, фотоотчёты; плакаты о спорте и здоровом образе жизни для детей.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1398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667434" y="618565"/>
            <a:ext cx="8780931" cy="2200528"/>
          </a:xfrm>
        </p:spPr>
        <p:txBody>
          <a:bodyPr>
            <a:noAutofit/>
          </a:bodyPr>
          <a:lstStyle/>
          <a:p>
            <a:pPr indent="450215" algn="ctr">
              <a:lnSpc>
                <a:spcPct val="100000"/>
              </a:lnSpc>
              <a:spcAft>
                <a:spcPts val="0"/>
              </a:spcAft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ориентиры для детей:</a:t>
            </a:r>
            <a:b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потребность в сохранении и укреплении своего здоровья путем освоения интегрированных знаний и умений в области физического развития.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Проявляют интерес к занятиям физкультурой и спортом.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Сформированы нравственные и патриотические чувства </a:t>
            </a:r>
            <a:r>
              <a:rPr lang="ru-RU" sz="1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(умение действовать в команде, быть частью Российского спортивного движения, гордиться семейными спортивными достижениями и ценностями)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2819093"/>
            <a:ext cx="4944036" cy="33578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ориентиры для родителей: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Сформирована активная родительская позиция в сохранении и укреплении здоровья своих детей через приобщение детей к физической культуре и спорту. 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 уровень компетентности родителей в вопросах физической культуры и спорта. 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Активно сотрудничают с педагогами ДОУ по вопросам физического воспитания детей.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Присутствуют партнерские взаимоотношения между родителями и детьми.</a:t>
            </a: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172200" y="2819093"/>
            <a:ext cx="4693025" cy="335786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ориентиры для педагогов:</a:t>
            </a:r>
          </a:p>
          <a:p>
            <a:pPr marL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Качественное освоение педагогами инновационных технологий        физического воспитания детей. </a:t>
            </a:r>
            <a:endParaRPr lang="ru-R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уровня педагогов. </a:t>
            </a:r>
            <a:endParaRPr lang="ru-R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Улучшение качества работы по физическому воспитанию с детьми дошкольного возраста. </a:t>
            </a:r>
            <a:endParaRPr lang="ru-RU" sz="18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Личностный и профессиональный рост, самореализация</a:t>
            </a: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моральное удовлетворение.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59124" y="236723"/>
            <a:ext cx="10098742" cy="233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8815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6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81636" y="887506"/>
            <a:ext cx="10165976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u="sng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Этапы </a:t>
            </a:r>
            <a:r>
              <a:rPr lang="ru-RU" sz="2400" b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работы</a:t>
            </a:r>
            <a:r>
              <a:rPr lang="ru-RU" sz="2400" i="1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  </a:t>
            </a:r>
            <a:endParaRPr lang="ru-RU" sz="2400" i="1" u="sng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i="1" u="sng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endParaRPr lang="ru-RU" sz="16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indent="-342900" algn="just">
              <a:spcAft>
                <a:spcPts val="0"/>
              </a:spcAft>
              <a:buFont typeface="+mj-lt"/>
              <a:buAutoNum type="romanUcPeriod"/>
            </a:pP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Организационно - подготовительный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Определение темы; 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Изучение компетентности родителей и детей по теме проекта; 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Постановка цели и задач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ru-RU" sz="20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составление плана работы;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Определение методов и приемов работы;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Подбор методической и художественной литературы; 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Подбор демонстрационного материала по теме;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Подбор пособий, загадок и игр по данной </a:t>
            </a:r>
            <a:r>
              <a:rPr lang="ru-RU" sz="20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теме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Подготовка материалов для продуктивной деятельности (лепка, аппликация, рисование), нестандартного оборудования для физического развития детей;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Подготовка</a:t>
            </a:r>
            <a:r>
              <a:rPr lang="ru-RU" sz="20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информации для </a:t>
            </a:r>
            <a:r>
              <a:rPr lang="ru-RU" sz="20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родителей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оформление папок-передвижек; консультаций, размещение справочной информации по </a:t>
            </a:r>
            <a:r>
              <a:rPr lang="ru-RU" sz="2000" u="sng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тематике</a:t>
            </a:r>
            <a:r>
              <a:rPr lang="ru-RU" sz="20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000" dirty="0" smtClean="0">
              <a:solidFill>
                <a:srgbClr val="11111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Оглашение целей и задач проекта детям и родителям.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8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47875"/>
          </a:xfrm>
        </p:spPr>
        <p:txBody>
          <a:bodyPr>
            <a:noAutofit/>
          </a:bodyPr>
          <a:lstStyle/>
          <a:p>
            <a:pPr lvl="0" algn="ctr"/>
            <a:r>
              <a:rPr lang="ru-RU" alt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Основной </a:t>
            </a:r>
            <a:r>
              <a:rPr lang="ru-RU" alt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br>
              <a:rPr lang="ru-RU" alt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800" b="1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проекта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838200" y="1310060"/>
            <a:ext cx="4330699" cy="495328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агитационная совместная работа с родителями по вопросам физического развития детей дома и учреждениях дополнительного образования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algn="just">
              <a:lnSpc>
                <a:spcPct val="100000"/>
              </a:lnSpc>
              <a:spcBef>
                <a:spcPts val="0"/>
              </a:spcBef>
            </a:pPr>
            <a:endParaRPr lang="ru-RU" sz="1800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0000"/>
              </a:lnSpc>
              <a:spcBef>
                <a:spcPts val="0"/>
              </a:spcBef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sz="half" idx="2"/>
          </p:nvPr>
        </p:nvSpPr>
        <p:spPr>
          <a:xfrm>
            <a:off x="6540500" y="1062318"/>
            <a:ext cx="4813300" cy="511464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Непрерывная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по физическому воспитанию детей в условиях детского сада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 rot="1900209">
            <a:off x="4636445" y="207741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9363033">
            <a:off x="7092480" y="2084967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ds04.infourok.ru/uploads/ex/0499/001624a8-576fd10d/hello_html_4a4ea2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4.bp.blogspot.com/-g1BS4cvlfcI/XRsjUvqo44I/AAAAAAAAAPY/gRhTpAU-Cko6F8CrttNIL7AWVT2noz-hQCK4BGAYYCw/s1600/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41" y="1918773"/>
            <a:ext cx="10282518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47918"/>
            <a:ext cx="10515600" cy="2191871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66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Фотоотчет в номинации</a:t>
            </a:r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          </a:t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/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   </a:t>
            </a:r>
            <a:b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</a:br>
            <a:r>
              <a:rPr lang="ru-RU" sz="7200" b="1" dirty="0" smtClean="0">
                <a:solidFill>
                  <a:srgbClr val="FFC000"/>
                </a:solidFill>
                <a:latin typeface="Cambria" panose="02040503050406030204" pitchFamily="18" charset="0"/>
              </a:rPr>
              <a:t> </a:t>
            </a:r>
            <a:r>
              <a:rPr lang="ru-RU" sz="7200" b="1" dirty="0" smtClean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</a:rPr>
              <a:t>в детском саду</a:t>
            </a:r>
            <a:endParaRPr lang="ru-RU" sz="7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3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569</Words>
  <Application>Microsoft Office PowerPoint</Application>
  <PresentationFormat>Широкоэкранный</PresentationFormat>
  <Paragraphs>162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Wingdings</vt:lpstr>
      <vt:lpstr>Тема Office</vt:lpstr>
      <vt:lpstr>            Бодрость, здоровье  он всем придает                                                Все, кто активен                                        и кто не ленится,                                        Могут со спортом                                        легко подружиться.   </vt:lpstr>
      <vt:lpstr>Муниципальное бюджетное образовательное учреждение  детский сад № 28 г. Кузнецка (МБДОУ ДС № 28 г. Кузнецка) </vt:lpstr>
      <vt:lpstr>Презентация PowerPoint</vt:lpstr>
      <vt:lpstr>Презентация PowerPoint</vt:lpstr>
      <vt:lpstr>Презентация PowerPoint</vt:lpstr>
      <vt:lpstr>Целевые ориентиры для детей:  1. Есть потребность в сохранении и укреплении своего здоровья путем освоения интегрированных знаний и умений в области физического развития. 2. Проявляют интерес к занятиям физкультурой и спортом. 3. Сформированы нравственные и патриотические чувства (умение действовать в команде, быть частью Российского спортивного движения, гордиться семейными спортивными достижениями и ценностями). </vt:lpstr>
      <vt:lpstr>Презентация PowerPoint</vt:lpstr>
      <vt:lpstr>II. Основной этап   Реализация проекта </vt:lpstr>
      <vt:lpstr>     Фотоотчет в номинации                     в детском саду</vt:lpstr>
      <vt:lpstr>Непосредственно – образовательная деятельность</vt:lpstr>
      <vt:lpstr>Утренняя гимнастика и физкультминутки</vt:lpstr>
      <vt:lpstr>Подвижные игры и соревнования  на свежем воздухе</vt:lpstr>
      <vt:lpstr>Спортивные праздники и развлечения</vt:lpstr>
      <vt:lpstr>Физкультурный праздник «Малые летние олимпийские игры в детском саду»</vt:lpstr>
      <vt:lpstr>Подвижные игры с подручным (нестандартным) материалом</vt:lpstr>
      <vt:lpstr>Фотоотчет в номинации «Семейные спортивные традиции»</vt:lpstr>
      <vt:lpstr>Зимние виды спорта</vt:lpstr>
      <vt:lpstr>Велоспорт</vt:lpstr>
      <vt:lpstr>Домашняя гимнастика</vt:lpstr>
      <vt:lpstr>Активный отдых на воде</vt:lpstr>
      <vt:lpstr>Самостоятельная двигательная активность детей </vt:lpstr>
      <vt:lpstr>Презентация PowerPoint</vt:lpstr>
      <vt:lpstr>Занятия в фитнес клубе «МАНГО»</vt:lpstr>
      <vt:lpstr>Фотоотчет в номинации «Занятия профессиональным спортом в системе дополнительного образования»</vt:lpstr>
      <vt:lpstr>Презентация PowerPoint</vt:lpstr>
      <vt:lpstr> III этап.  Заключительный Сравнительный анализ результата проектной деятельности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68</cp:revision>
  <dcterms:created xsi:type="dcterms:W3CDTF">2022-04-13T05:29:36Z</dcterms:created>
  <dcterms:modified xsi:type="dcterms:W3CDTF">2022-04-15T08:44:33Z</dcterms:modified>
</cp:coreProperties>
</file>